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99FF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6" autoAdjust="0"/>
    <p:restoredTop sz="9467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83;&#1077;&#1085;&#1072;\Desktop\DSCN1384.AVI" TargetMode="Externa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0484" y="2056516"/>
            <a:ext cx="7344816" cy="792088"/>
          </a:xfrm>
        </p:spPr>
        <p:txBody>
          <a:bodyPr>
            <a:noAutofit/>
          </a:bodyPr>
          <a:lstStyle/>
          <a:p>
            <a:endParaRPr lang="ru-RU" sz="4000" b="1" dirty="0" smtClean="0">
              <a:solidFill>
                <a:srgbClr val="3399FF"/>
              </a:solidFill>
            </a:endParaRPr>
          </a:p>
          <a:p>
            <a:endParaRPr lang="ru-RU" sz="4000" b="1" dirty="0" smtClean="0">
              <a:solidFill>
                <a:srgbClr val="3399FF"/>
              </a:solidFill>
            </a:endParaRPr>
          </a:p>
          <a:p>
            <a:r>
              <a:rPr lang="ru-RU" sz="4000" b="1" dirty="0" smtClean="0">
                <a:solidFill>
                  <a:srgbClr val="3399FF"/>
                </a:solidFill>
              </a:rPr>
              <a:t>«НА ЗАРЯДКУ СТАНОВИСЬ!»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595576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4400" dirty="0" smtClean="0"/>
              <a:t>МБДОУ детский сад «Аленушка» Боковского района</a:t>
            </a:r>
            <a:r>
              <a:rPr lang="ru-RU" sz="5000" dirty="0" smtClean="0"/>
              <a:t/>
            </a:r>
            <a:br>
              <a:rPr lang="ru-RU" sz="5000" dirty="0" smtClean="0"/>
            </a:br>
            <a:endParaRPr lang="ru-RU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3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512511" cy="1143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5" name="DSCN1384.AVI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2214610" y="428604"/>
            <a:ext cx="12192001" cy="621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44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36903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116632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Комплекс упражнений</a:t>
            </a:r>
            <a:br>
              <a:rPr lang="ru-RU" sz="2400" b="1" dirty="0"/>
            </a:br>
            <a:r>
              <a:rPr lang="ru-RU" sz="2400" b="1" dirty="0"/>
              <a:t>Для детей 5 </a:t>
            </a:r>
            <a:r>
              <a:rPr lang="ru-RU" sz="2400" b="1" dirty="0" smtClean="0"/>
              <a:t>- 6 </a:t>
            </a:r>
            <a:r>
              <a:rPr lang="ru-RU" sz="2400" b="1" dirty="0"/>
              <a:t>лет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7563" y="1340768"/>
            <a:ext cx="7632848" cy="3384376"/>
          </a:xfrm>
        </p:spPr>
        <p:txBody>
          <a:bodyPr>
            <a:normAutofit/>
          </a:bodyPr>
          <a:lstStyle/>
          <a:p>
            <a:pPr marL="44450" indent="315913">
              <a:buNone/>
            </a:pPr>
            <a:r>
              <a:rPr lang="ru-RU" sz="2400" b="1" dirty="0">
                <a:solidFill>
                  <a:schemeClr val="tx1"/>
                </a:solidFill>
              </a:rPr>
              <a:t>Упражнение «Радуемся своим рисункам»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Исходная позиция: стоя, руки на поясе.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Прыжки на двух ногах вперед — </a:t>
            </a:r>
            <a:r>
              <a:rPr lang="ru-RU" sz="2400" dirty="0" smtClean="0">
                <a:solidFill>
                  <a:schemeClr val="tx1"/>
                </a:solidFill>
              </a:rPr>
              <a:t>назад.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 </a:t>
            </a:r>
            <a:r>
              <a:rPr lang="ru-RU" sz="2400" dirty="0">
                <a:solidFill>
                  <a:schemeClr val="tx1"/>
                </a:solidFill>
              </a:rPr>
              <a:t>10 прыжков, че­редовать с ходьбой на </a:t>
            </a:r>
            <a:r>
              <a:rPr lang="ru-RU" sz="2400" dirty="0" smtClean="0">
                <a:solidFill>
                  <a:schemeClr val="tx1"/>
                </a:solidFill>
              </a:rPr>
              <a:t>месте.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Повторить </a:t>
            </a:r>
            <a:r>
              <a:rPr lang="ru-RU" sz="2400" dirty="0">
                <a:solidFill>
                  <a:schemeClr val="tx1"/>
                </a:solidFill>
              </a:rPr>
              <a:t>3 раза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pPr marL="44450" indent="315913">
              <a:buNone/>
            </a:pPr>
            <a:r>
              <a:rPr lang="ru-RU" sz="2400" dirty="0" err="1" smtClean="0">
                <a:solidFill>
                  <a:schemeClr val="tx1"/>
                </a:solidFill>
              </a:rPr>
              <a:t>Речовка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ru-RU" sz="2400" b="1" dirty="0">
                <a:solidFill>
                  <a:schemeClr val="tx1"/>
                </a:solidFill>
              </a:rPr>
              <a:t>Здоровье в прядке - спасибо зарядке!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7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КОМПЛЕКС УПРАЖНЕНИЙ</a:t>
            </a:r>
            <a:br>
              <a:rPr lang="ru-RU" sz="2400" b="1" dirty="0" smtClean="0"/>
            </a:br>
            <a:r>
              <a:rPr lang="ru-RU" sz="2400" b="1" dirty="0" smtClean="0"/>
              <a:t>Для детей 6-7 лет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938276"/>
            <a:ext cx="7416824" cy="5505792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endParaRPr lang="ru-RU" dirty="0"/>
          </a:p>
          <a:p>
            <a:pPr marL="0" indent="360363">
              <a:buNone/>
            </a:pPr>
            <a:r>
              <a:rPr lang="ru-RU" sz="8000" b="1" dirty="0" smtClean="0">
                <a:solidFill>
                  <a:schemeClr val="tx1"/>
                </a:solidFill>
              </a:rPr>
              <a:t>Упражнение </a:t>
            </a:r>
            <a:r>
              <a:rPr lang="ru-RU" sz="8000" b="1" dirty="0">
                <a:solidFill>
                  <a:schemeClr val="tx1"/>
                </a:solidFill>
              </a:rPr>
              <a:t>«Спортсмены на тренировке»</a:t>
            </a:r>
            <a:endParaRPr lang="ru-RU" sz="8000" dirty="0">
              <a:solidFill>
                <a:schemeClr val="tx1"/>
              </a:solidFill>
            </a:endParaRPr>
          </a:p>
          <a:p>
            <a:r>
              <a:rPr lang="ru-RU" sz="8000" dirty="0">
                <a:solidFill>
                  <a:schemeClr val="tx1"/>
                </a:solidFill>
              </a:rPr>
              <a:t>Исходная позиция: стоя, ноги врозь, руки на поясе.</a:t>
            </a:r>
          </a:p>
          <a:p>
            <a:r>
              <a:rPr lang="ru-RU" sz="8000" dirty="0">
                <a:solidFill>
                  <a:schemeClr val="tx1"/>
                </a:solidFill>
              </a:rPr>
              <a:t>Рывки прямыми руками назад 5 раз — пауза.</a:t>
            </a:r>
          </a:p>
          <a:p>
            <a:r>
              <a:rPr lang="ru-RU" sz="8000" dirty="0">
                <a:solidFill>
                  <a:schemeClr val="tx1"/>
                </a:solidFill>
              </a:rPr>
              <a:t>Повторить 5 раз.  Показ воспитателя. Темп умеренный.</a:t>
            </a:r>
          </a:p>
          <a:p>
            <a:r>
              <a:rPr lang="ru-RU" sz="8000" dirty="0">
                <a:solidFill>
                  <a:schemeClr val="tx1"/>
                </a:solidFill>
              </a:rPr>
              <a:t>Указание детям: «Голову не опускайте, следите за спи­ной».</a:t>
            </a:r>
          </a:p>
          <a:p>
            <a:r>
              <a:rPr lang="ru-RU" sz="8000" dirty="0">
                <a:solidFill>
                  <a:schemeClr val="tx1"/>
                </a:solidFill>
              </a:rPr>
              <a:t> </a:t>
            </a:r>
          </a:p>
          <a:p>
            <a:pPr marL="44450" indent="315913">
              <a:buNone/>
            </a:pPr>
            <a:r>
              <a:rPr lang="ru-RU" sz="8000" b="1" dirty="0">
                <a:solidFill>
                  <a:schemeClr val="tx1"/>
                </a:solidFill>
              </a:rPr>
              <a:t>Упражнение «Штангисты»</a:t>
            </a:r>
            <a:endParaRPr lang="ru-RU" sz="8000" dirty="0">
              <a:solidFill>
                <a:schemeClr val="tx1"/>
              </a:solidFill>
            </a:endParaRPr>
          </a:p>
          <a:p>
            <a:r>
              <a:rPr lang="ru-RU" sz="8000" dirty="0">
                <a:solidFill>
                  <a:schemeClr val="tx1"/>
                </a:solidFill>
              </a:rPr>
              <a:t>Исходная позиция: основная стойка, руки опущены, кис­ти сжаты в кулаки.</a:t>
            </a:r>
          </a:p>
          <a:p>
            <a:r>
              <a:rPr lang="ru-RU" sz="8000" dirty="0">
                <a:solidFill>
                  <a:schemeClr val="tx1"/>
                </a:solidFill>
              </a:rPr>
              <a:t>1—2 — с силой поднять руки вверх, разжать кулаки.</a:t>
            </a:r>
          </a:p>
          <a:p>
            <a:r>
              <a:rPr lang="ru-RU" sz="8000" dirty="0">
                <a:solidFill>
                  <a:schemeClr val="tx1"/>
                </a:solidFill>
              </a:rPr>
              <a:t>3—4 — вернуться в исходную позицию.</a:t>
            </a:r>
          </a:p>
          <a:p>
            <a:r>
              <a:rPr lang="ru-RU" sz="8000" dirty="0">
                <a:solidFill>
                  <a:schemeClr val="tx1"/>
                </a:solidFill>
              </a:rPr>
              <a:t>Повторить 10 раз. Темп умеренный. Объяснение педагога.</a:t>
            </a:r>
          </a:p>
          <a:p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2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568952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КОМПЛЕКС УПРАЖНЕНИЙ</a:t>
            </a:r>
            <a:br>
              <a:rPr lang="ru-RU" sz="2400" b="1" dirty="0"/>
            </a:br>
            <a:r>
              <a:rPr lang="ru-RU" sz="2400" b="1" dirty="0"/>
              <a:t>Для детей 6-7 лет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632848" cy="4536504"/>
          </a:xfrm>
        </p:spPr>
        <p:txBody>
          <a:bodyPr>
            <a:noAutofit/>
          </a:bodyPr>
          <a:lstStyle/>
          <a:p>
            <a:pPr marL="44450" indent="315913">
              <a:buNone/>
            </a:pPr>
            <a:r>
              <a:rPr lang="ru-RU" sz="1800" b="1" dirty="0">
                <a:solidFill>
                  <a:schemeClr val="tx1"/>
                </a:solidFill>
              </a:rPr>
              <a:t>Упражнение </a:t>
            </a:r>
            <a:r>
              <a:rPr lang="ru-RU" sz="1800" dirty="0">
                <a:solidFill>
                  <a:schemeClr val="tx1"/>
                </a:solidFill>
              </a:rPr>
              <a:t>«Атлеты»</a:t>
            </a:r>
          </a:p>
          <a:p>
            <a:r>
              <a:rPr lang="ru-RU" sz="1800" dirty="0">
                <a:solidFill>
                  <a:schemeClr val="tx1"/>
                </a:solidFill>
              </a:rPr>
              <a:t>Исходная позиция: стоя на коленях, голова вниз, руки на поясе.</a:t>
            </a:r>
          </a:p>
          <a:p>
            <a:r>
              <a:rPr lang="ru-RU" sz="1800" dirty="0">
                <a:solidFill>
                  <a:schemeClr val="tx1"/>
                </a:solidFill>
              </a:rPr>
              <a:t>1—2 — правую (левую) ногу отвести в сторону — верх, держа голову прямо.</a:t>
            </a:r>
          </a:p>
          <a:p>
            <a:r>
              <a:rPr lang="ru-RU" sz="1800" dirty="0">
                <a:solidFill>
                  <a:schemeClr val="tx1"/>
                </a:solidFill>
              </a:rPr>
              <a:t>3—4 — вернуться в исходную позицию.</a:t>
            </a:r>
          </a:p>
          <a:p>
            <a:r>
              <a:rPr lang="ru-RU" sz="1800" dirty="0">
                <a:solidFill>
                  <a:schemeClr val="tx1"/>
                </a:solidFill>
              </a:rPr>
              <a:t>Повторить по 5 раз каждой ногой. Темп умеренный. Объ­яснение воспитателя.</a:t>
            </a:r>
          </a:p>
          <a:p>
            <a:r>
              <a:rPr lang="ru-RU" sz="1800" dirty="0">
                <a:solidFill>
                  <a:schemeClr val="tx1"/>
                </a:solidFill>
              </a:rPr>
              <a:t>Указание детям: «Ногу поднимайте выше».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 </a:t>
            </a:r>
          </a:p>
          <a:p>
            <a:pPr marL="44450" indent="315913">
              <a:buNone/>
            </a:pPr>
            <a:r>
              <a:rPr lang="ru-RU" sz="1800" b="1" dirty="0">
                <a:solidFill>
                  <a:schemeClr val="tx1"/>
                </a:solidFill>
              </a:rPr>
              <a:t>Упражнение «Гимнасты»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Исходная позиция: основная стойка, руки на поясе. 1—3 — присесть, разводя колени в стороны; спина прямая. 4 — вернуться в исходную позицию.</a:t>
            </a:r>
          </a:p>
          <a:p>
            <a:r>
              <a:rPr lang="ru-RU" sz="1800" dirty="0">
                <a:solidFill>
                  <a:schemeClr val="tx1"/>
                </a:solidFill>
              </a:rPr>
              <a:t>Повторить 8 раз. Темп медленный. Показ воспитателя. Указание детям: «Туловище вперед не наклоняйте». </a:t>
            </a:r>
          </a:p>
        </p:txBody>
      </p:sp>
    </p:spTree>
    <p:extLst>
      <p:ext uri="{BB962C8B-B14F-4D97-AF65-F5344CB8AC3E}">
        <p14:creationId xmlns:p14="http://schemas.microsoft.com/office/powerpoint/2010/main" xmlns="" val="17349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7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КОМПЛЕКС УПРАЖНЕНИЙ</a:t>
            </a:r>
            <a:br>
              <a:rPr lang="ru-RU" sz="2400" b="1" dirty="0"/>
            </a:br>
            <a:r>
              <a:rPr lang="ru-RU" sz="2400" b="1" dirty="0"/>
              <a:t>Для детей 6-7 лет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064896" cy="4824536"/>
          </a:xfrm>
        </p:spPr>
        <p:txBody>
          <a:bodyPr>
            <a:noAutofit/>
          </a:bodyPr>
          <a:lstStyle/>
          <a:p>
            <a:pPr marL="44450" indent="315913">
              <a:buNone/>
            </a:pPr>
            <a:r>
              <a:rPr lang="ru-RU" sz="2000" b="1" dirty="0">
                <a:solidFill>
                  <a:schemeClr val="tx1"/>
                </a:solidFill>
              </a:rPr>
              <a:t>Упражнение «Пловцы»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Исходная позиция лежа на животе, руки под подбородком. 1—2 — поднять голову и верхнюю   часть туловища, руки вытянуть вперед-вверх, прогнуться.</a:t>
            </a:r>
          </a:p>
          <a:p>
            <a:r>
              <a:rPr lang="ru-RU" sz="2000" dirty="0">
                <a:solidFill>
                  <a:schemeClr val="tx1"/>
                </a:solidFill>
              </a:rPr>
              <a:t>3 —4 — вернуться в исходную позицию. Повторить 8 раз. Темп умеренный. Показ ребенка.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 </a:t>
            </a:r>
          </a:p>
          <a:p>
            <a:pPr marL="44450" indent="315913">
              <a:buNone/>
            </a:pPr>
            <a:r>
              <a:rPr lang="ru-RU" sz="2000" b="1" dirty="0">
                <a:solidFill>
                  <a:schemeClr val="tx1"/>
                </a:solidFill>
              </a:rPr>
              <a:t>Упражнение «Футболист»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Исходная позиция: лежа на спине, руки в стороны.</a:t>
            </a:r>
          </a:p>
          <a:p>
            <a:r>
              <a:rPr lang="ru-RU" sz="2000" dirty="0">
                <a:solidFill>
                  <a:schemeClr val="tx1"/>
                </a:solidFill>
              </a:rPr>
              <a:t>1 — согнуть в колене правую ногу,</a:t>
            </a:r>
          </a:p>
          <a:p>
            <a:r>
              <a:rPr lang="ru-RU" sz="2000" dirty="0">
                <a:solidFill>
                  <a:schemeClr val="tx1"/>
                </a:solidFill>
              </a:rPr>
              <a:t>2—3 — бить правой ногой по воображаемому мячу.</a:t>
            </a:r>
          </a:p>
          <a:p>
            <a:r>
              <a:rPr lang="ru-RU" sz="2000" dirty="0">
                <a:solidFill>
                  <a:schemeClr val="tx1"/>
                </a:solidFill>
              </a:rPr>
              <a:t>4 — вернуться в исходную позицию.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Повторить движения левой ногой. Повторить по 5 раз каж­дой ногой. Темп умеренный. Индивидуальные указания. По­мощь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3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19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116632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КОМПЛЕКС УПРАЖНЕНИЙ</a:t>
            </a:r>
            <a:br>
              <a:rPr lang="ru-RU" sz="2400" b="1" dirty="0"/>
            </a:br>
            <a:r>
              <a:rPr lang="ru-RU" sz="2400" b="1" dirty="0"/>
              <a:t>Для детей 6-7 лет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272808" cy="4752528"/>
          </a:xfrm>
        </p:spPr>
        <p:txBody>
          <a:bodyPr>
            <a:noAutofit/>
          </a:bodyPr>
          <a:lstStyle/>
          <a:p>
            <a:pPr marL="44450" indent="315913">
              <a:buNone/>
            </a:pPr>
            <a:r>
              <a:rPr lang="ru-RU" sz="2000" b="1" dirty="0">
                <a:solidFill>
                  <a:schemeClr val="tx1"/>
                </a:solidFill>
              </a:rPr>
              <a:t>Упражнение «Оздоровительный бег»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Исходная позиция: основная стойка.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Бег на месте, высоко поднимая колени. Повторить 3 раза по 20 секунд, чередуя с ходьбой.</a:t>
            </a:r>
          </a:p>
          <a:p>
            <a:pPr marL="45720" indent="0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44450" indent="315913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Упражнение </a:t>
            </a:r>
            <a:r>
              <a:rPr lang="ru-RU" sz="2000" b="1" dirty="0">
                <a:solidFill>
                  <a:schemeClr val="tx1"/>
                </a:solidFill>
              </a:rPr>
              <a:t>«Отдохнем»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Исходная позиция: ступни параллельно, руки опущены.</a:t>
            </a:r>
          </a:p>
          <a:p>
            <a:r>
              <a:rPr lang="ru-RU" sz="2000" dirty="0">
                <a:solidFill>
                  <a:schemeClr val="tx1"/>
                </a:solidFill>
              </a:rPr>
              <a:t>1—2 — поднять руки дугами через стороны вверх, потрясти ими.</a:t>
            </a:r>
          </a:p>
          <a:p>
            <a:r>
              <a:rPr lang="ru-RU" sz="2000" dirty="0">
                <a:solidFill>
                  <a:schemeClr val="tx1"/>
                </a:solidFill>
              </a:rPr>
              <a:t>3—4 — медленно вернуться в исходную позицию.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Повторить 7 раз. Показ ребенка. Темп медленный.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 </a:t>
            </a:r>
          </a:p>
          <a:p>
            <a:pPr marL="44450" indent="315913">
              <a:buNone/>
            </a:pPr>
            <a:r>
              <a:rPr lang="ru-RU" sz="2000" dirty="0" err="1" smtClean="0">
                <a:solidFill>
                  <a:schemeClr val="tx1"/>
                </a:solidFill>
              </a:rPr>
              <a:t>Речевка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b="1" dirty="0">
                <a:solidFill>
                  <a:schemeClr val="tx1"/>
                </a:solidFill>
              </a:rPr>
              <a:t>Здоровье в прядке </a:t>
            </a:r>
            <a:r>
              <a:rPr lang="ru-RU" sz="2000" b="1" dirty="0" smtClean="0">
                <a:solidFill>
                  <a:schemeClr val="tx1"/>
                </a:solidFill>
              </a:rPr>
              <a:t>- спасибо </a:t>
            </a:r>
            <a:r>
              <a:rPr lang="ru-RU" sz="2000" b="1" dirty="0">
                <a:solidFill>
                  <a:schemeClr val="tx1"/>
                </a:solidFill>
              </a:rPr>
              <a:t>зарядке</a:t>
            </a:r>
            <a:r>
              <a:rPr lang="ru-RU" sz="2000" b="1" dirty="0" smtClean="0">
                <a:solidFill>
                  <a:schemeClr val="tx1"/>
                </a:solidFill>
              </a:rPr>
              <a:t>!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7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324" y="404664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ДЕЛАЙТЕ ЗАРЯДКУ</a:t>
            </a:r>
          </a:p>
          <a:p>
            <a:pPr algn="ctr"/>
            <a:r>
              <a:rPr lang="ru-RU" sz="5400" b="1" smtClean="0">
                <a:solidFill>
                  <a:srgbClr val="FF0000"/>
                </a:solidFill>
              </a:rPr>
              <a:t>КАЖДОЕ УТРО -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5157192"/>
            <a:ext cx="6511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БУДЕТЕ ЗДОРОВЫ!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7937" y="2060848"/>
            <a:ext cx="4048125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025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ancer-survivors.com.ua/wp-content/uploads/2014/03/sport-against-cancer.jpg"/>
          <p:cNvPicPr>
            <a:picLocks noChangeAspect="1" noChangeArrowheads="1"/>
          </p:cNvPicPr>
          <p:nvPr/>
        </p:nvPicPr>
        <p:blipFill rotWithShape="1">
          <a:blip r:embed="rId2">
            <a:lum bright="20000"/>
          </a:blip>
          <a:srcRect b="6845"/>
          <a:stretch/>
        </p:blipFill>
        <p:spPr bwMode="auto">
          <a:xfrm>
            <a:off x="-29338" y="-14738"/>
            <a:ext cx="9173337" cy="68727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00" y="22385"/>
            <a:ext cx="8229600" cy="88633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«НА ЗАРЯДКУ – СТАНОВИСЬ!»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8928992" cy="3450696"/>
          </a:xfrm>
        </p:spPr>
        <p:txBody>
          <a:bodyPr>
            <a:noAutofit/>
          </a:bodyPr>
          <a:lstStyle/>
          <a:p>
            <a:pPr marL="0" indent="360363" algn="just"/>
            <a:r>
              <a:rPr lang="ru-RU" dirty="0" smtClean="0">
                <a:solidFill>
                  <a:srgbClr val="002060"/>
                </a:solidFill>
              </a:rPr>
              <a:t>Всем известны слова задорной песенки «на зарядку – становись!», ставшие позывными утренней гимнастики для дошкольников.</a:t>
            </a:r>
          </a:p>
          <a:p>
            <a:pPr marL="0" indent="360363" algn="just"/>
            <a:r>
              <a:rPr lang="ru-RU" dirty="0" smtClean="0">
                <a:solidFill>
                  <a:srgbClr val="002060"/>
                </a:solidFill>
              </a:rPr>
              <a:t>Утреннюю гимнастику называют «зарядкой» не напрасно. Она создает бодрое настроение, поднимает общий тонус организма, повышает его жизнедеятельность.</a:t>
            </a:r>
          </a:p>
          <a:p>
            <a:pPr marL="0" indent="360363" algn="just"/>
            <a:r>
              <a:rPr lang="ru-RU" dirty="0" smtClean="0">
                <a:solidFill>
                  <a:srgbClr val="002060"/>
                </a:solidFill>
              </a:rPr>
              <a:t>Для того чтобы ребенок нормально развивался и хорошо чувствовал, надо каждый день начинать с утренней гимнастики. Многие родители выполняют утренний гимнастический комплекс,  чтобы обеспечить систематическую тренировку организма ребенка, стремятся привлечь малыша  делать те же  упражнения. Это неправильно. Дело в том, что упражнения, предназначенные для взрослых, в большинстве случаев трудны и утомительны для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ancer-survivors.com.ua/wp-content/uploads/2014/03/sport-against-cancer.jpg"/>
          <p:cNvPicPr>
            <a:picLocks noChangeAspect="1" noChangeArrowheads="1"/>
          </p:cNvPicPr>
          <p:nvPr/>
        </p:nvPicPr>
        <p:blipFill rotWithShape="1">
          <a:blip r:embed="rId2">
            <a:lum bright="20000"/>
          </a:blip>
          <a:srcRect b="2087"/>
          <a:stretch/>
        </p:blipFill>
        <p:spPr bwMode="auto">
          <a:xfrm>
            <a:off x="0" y="44624"/>
            <a:ext cx="9144000" cy="67148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106" y="1556792"/>
            <a:ext cx="8713788" cy="5545137"/>
          </a:xfrm>
        </p:spPr>
        <p:txBody>
          <a:bodyPr>
            <a:normAutofit/>
          </a:bodyPr>
          <a:lstStyle/>
          <a:p>
            <a:pPr marL="0" indent="360363" algn="just"/>
            <a:r>
              <a:rPr lang="ru-RU" dirty="0" smtClean="0"/>
              <a:t>Для дошкольников подбирается специальный комплекс гимнастических упражнений, построенный с учетом их анатомо-физиологических особенностей.</a:t>
            </a:r>
          </a:p>
          <a:p>
            <a:pPr marL="0" indent="360363" algn="just"/>
            <a:r>
              <a:rPr lang="ru-RU" dirty="0" smtClean="0"/>
              <a:t>Но совместные занятия взрослых и детей привлекательны для ребенка, сближают членов семьи, эмоционально окрашивают этот важнейший момент в режиме дня.  В те дни, когда вся семья в сборе, можно пользоваться «общим», заранее составленным комплексом.</a:t>
            </a:r>
          </a:p>
          <a:p>
            <a:pPr marL="0" indent="360363" algn="just"/>
            <a:r>
              <a:rPr lang="ru-RU" dirty="0" smtClean="0"/>
              <a:t>Как подобрать комплекс упражнений для утренней гимнастики? Прежде всего упражнения должны быть доступны детям. Они просты и не требуют большой траты энергии для их осознания и усвоения. Если движение сложно и непонятно ребенку, он не сможет хорошо его выполнить.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0175" y="115888"/>
            <a:ext cx="7743825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«НА ЗАРЯДКУ – СТАНОВИСЬ!»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00175" y="143164"/>
            <a:ext cx="77438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«НА ЗАРЯДКУ – СТАНОВИСЬ!»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ОТПРАВИТЬ  КОНКУРСЫ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12"/>
          <a:stretch/>
        </p:blipFill>
        <p:spPr bwMode="auto">
          <a:xfrm>
            <a:off x="15834" y="0"/>
            <a:ext cx="9128166" cy="67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1772816"/>
            <a:ext cx="8424936" cy="345069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363"/>
            <a:r>
              <a:rPr lang="ru-RU" sz="3200" dirty="0" smtClean="0"/>
              <a:t>Упражнения, входящие в утреннюю гимнастику, должны быть разнообразными и охватывать по преимуществу основные группы крупных мышц (плечевого пояса, ног, спины и живота). Даются они для разных групп мышц. При этом одни группы мышц работают, а другие в это время отдыхают.</a:t>
            </a:r>
          </a:p>
          <a:p>
            <a:pPr>
              <a:buFont typeface="Symbol" pitchFamily="18" charset="2"/>
              <a:buNone/>
            </a:pPr>
            <a:endParaRPr lang="ru-RU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12" y="-12677"/>
            <a:ext cx="849788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776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tsad61.ru/assets/images/6/a82c6321378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647" y="229950"/>
            <a:ext cx="8277833" cy="608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4" descr="P2170631.JPG"/>
          <p:cNvPicPr>
            <a:picLocks noGrp="1" noChangeAspect="1"/>
          </p:cNvPicPr>
          <p:nvPr>
            <p:ph sz="quarter" idx="13"/>
          </p:nvPr>
        </p:nvPicPr>
        <p:blipFill>
          <a:blip r:embed="rId4" cstate="print"/>
          <a:stretch>
            <a:fillRect/>
          </a:stretch>
        </p:blipFill>
        <p:spPr>
          <a:xfrm>
            <a:off x="928662" y="1500173"/>
            <a:ext cx="7715304" cy="5053509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08764" y="116632"/>
            <a:ext cx="5029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257099"/>
            <a:ext cx="8280919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710112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Практическое занятие «Витамины я люблю»</a:t>
            </a:r>
            <a:endParaRPr lang="ru-RU" sz="2400" b="1" dirty="0"/>
          </a:p>
        </p:txBody>
      </p:sp>
      <p:pic>
        <p:nvPicPr>
          <p:cNvPr id="5" name="Содержимое 4" descr="P4011000.JPG"/>
          <p:cNvPicPr>
            <a:picLocks noGrp="1" noChangeAspect="1"/>
          </p:cNvPicPr>
          <p:nvPr>
            <p:ph sz="quarter" idx="13"/>
          </p:nvPr>
        </p:nvPicPr>
        <p:blipFill>
          <a:blip r:embed="rId4" cstate="print"/>
          <a:stretch>
            <a:fillRect/>
          </a:stretch>
        </p:blipFill>
        <p:spPr>
          <a:xfrm>
            <a:off x="1643042" y="1196975"/>
            <a:ext cx="6357982" cy="485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8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43" y="188640"/>
            <a:ext cx="8229600" cy="7200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Театрализованная деятельность « Нас излечит</a:t>
            </a:r>
            <a:r>
              <a:rPr lang="ru-RU" sz="2400" dirty="0" smtClean="0"/>
              <a:t>, исцелит </a:t>
            </a:r>
            <a:r>
              <a:rPr lang="ru-RU" sz="2400" dirty="0" smtClean="0"/>
              <a:t>добрый доктор Айболит»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9" name="Содержимое 8" descr="P3120941.JPG"/>
          <p:cNvPicPr>
            <a:picLocks noGrp="1" noChangeAspect="1"/>
          </p:cNvPicPr>
          <p:nvPr>
            <p:ph sz="quarter" idx="13"/>
          </p:nvPr>
        </p:nvPicPr>
        <p:blipFill>
          <a:blip r:embed="rId4" cstate="print"/>
          <a:stretch>
            <a:fillRect/>
          </a:stretch>
        </p:blipFill>
        <p:spPr>
          <a:xfrm>
            <a:off x="1142976" y="1357298"/>
            <a:ext cx="6786610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8518"/>
            <a:ext cx="8352928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409384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Комплекс упражнений</a:t>
            </a:r>
            <a:br>
              <a:rPr lang="ru-RU" sz="2400" b="1" dirty="0" smtClean="0"/>
            </a:br>
            <a:r>
              <a:rPr lang="ru-RU" sz="2400" b="1" dirty="0" smtClean="0"/>
              <a:t>Для детей 5 - 6 лет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352928" cy="3474720"/>
          </a:xfrm>
        </p:spPr>
        <p:txBody>
          <a:bodyPr>
            <a:noAutofit/>
          </a:bodyPr>
          <a:lstStyle/>
          <a:p>
            <a:pPr marL="44450" indent="315913">
              <a:buNone/>
            </a:pPr>
            <a:r>
              <a:rPr lang="ru-RU" sz="2000" b="1" dirty="0">
                <a:solidFill>
                  <a:schemeClr val="tx1"/>
                </a:solidFill>
              </a:rPr>
              <a:t>Упражнение «Рисуем головой»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Исходная позиция: стоя, ноги на ширине плеч, руки на поясе.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Круговое движение головой.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Повторить 5 раз. Каждый ребенок работает в своем темпе. Показ и объяснение воспитателя.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Указания детям: «Резких движений головой не делать».</a:t>
            </a:r>
          </a:p>
          <a:p>
            <a:pPr marL="0" indent="360363">
              <a:buNone/>
            </a:pPr>
            <a:endParaRPr lang="ru-RU" sz="2000" b="1" dirty="0">
              <a:solidFill>
                <a:schemeClr val="tx1"/>
              </a:solidFill>
            </a:endParaRPr>
          </a:p>
          <a:p>
            <a:pPr marL="0" indent="360363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Упражнение </a:t>
            </a:r>
            <a:r>
              <a:rPr lang="ru-RU" sz="2000" b="1" dirty="0">
                <a:solidFill>
                  <a:schemeClr val="tx1"/>
                </a:solidFill>
              </a:rPr>
              <a:t>«Рисуем локтями»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Исходная позиция: стоя, ноги на ширине плеч, руки под­няты к плечам.</a:t>
            </a:r>
          </a:p>
          <a:p>
            <a:r>
              <a:rPr lang="ru-RU" sz="2000" dirty="0">
                <a:solidFill>
                  <a:schemeClr val="tx1"/>
                </a:solidFill>
              </a:rPr>
              <a:t>1—4 — круговые движения локтями вперед.</a:t>
            </a:r>
          </a:p>
          <a:p>
            <a:r>
              <a:rPr lang="ru-RU" sz="2000" dirty="0">
                <a:solidFill>
                  <a:schemeClr val="tx1"/>
                </a:solidFill>
              </a:rPr>
              <a:t>5—8 — круговые движения локтями назад.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Повторить 6 раз. Темп умеренный. Показ ребенка.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Указание детям: «Спина должна быть прямой</a:t>
            </a:r>
            <a:r>
              <a:rPr lang="ru-RU" sz="2000" dirty="0" smtClean="0">
                <a:solidFill>
                  <a:schemeClr val="tx1"/>
                </a:solidFill>
              </a:rPr>
              <a:t>».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7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8568952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4777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Комплекс упражнений</a:t>
            </a:r>
            <a:br>
              <a:rPr lang="ru-RU" sz="2400" b="1" dirty="0"/>
            </a:br>
            <a:r>
              <a:rPr lang="ru-RU" sz="2400" b="1" dirty="0"/>
              <a:t>Для детей 5 -6 лет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857232"/>
            <a:ext cx="7308800" cy="2286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       </a:t>
            </a:r>
            <a:r>
              <a:rPr lang="ru-RU" sz="1800" b="1" dirty="0" smtClean="0">
                <a:solidFill>
                  <a:schemeClr val="tx1"/>
                </a:solidFill>
              </a:rPr>
              <a:t>Упражнение </a:t>
            </a:r>
            <a:r>
              <a:rPr lang="ru-RU" sz="1800" b="1" dirty="0">
                <a:solidFill>
                  <a:schemeClr val="tx1"/>
                </a:solidFill>
              </a:rPr>
              <a:t>«Рисуем туловищем»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Исходная позиция: стоя, ноги на ширине плеч, руки на поясе.</a:t>
            </a:r>
          </a:p>
          <a:p>
            <a:r>
              <a:rPr lang="ru-RU" sz="1800" dirty="0">
                <a:solidFill>
                  <a:schemeClr val="tx1"/>
                </a:solidFill>
              </a:rPr>
              <a:t>1—4 — круговые движения туловищем в левую сторону.</a:t>
            </a:r>
          </a:p>
          <a:p>
            <a:r>
              <a:rPr lang="ru-RU" sz="1800" dirty="0">
                <a:solidFill>
                  <a:schemeClr val="tx1"/>
                </a:solidFill>
              </a:rPr>
              <a:t>5—8 — круговые движения туловищем в правую сторону.</a:t>
            </a:r>
          </a:p>
          <a:p>
            <a:r>
              <a:rPr lang="ru-RU" sz="1800" dirty="0">
                <a:solidFill>
                  <a:schemeClr val="tx1"/>
                </a:solidFill>
              </a:rPr>
              <a:t>Повторить 6 раз. Темп медленный, затем умеренный.</a:t>
            </a:r>
          </a:p>
          <a:p>
            <a:r>
              <a:rPr lang="ru-RU" sz="1800" dirty="0">
                <a:solidFill>
                  <a:schemeClr val="tx1"/>
                </a:solidFill>
              </a:rPr>
              <a:t>Указание детям: «Ноги от пола не отрывайте</a:t>
            </a:r>
            <a:r>
              <a:rPr lang="ru-RU" sz="1800" dirty="0" smtClean="0">
                <a:solidFill>
                  <a:schemeClr val="tx1"/>
                </a:solidFill>
              </a:rPr>
              <a:t>».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6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469</TotalTime>
  <Words>766</Words>
  <Application>Microsoft Office PowerPoint</Application>
  <PresentationFormat>Экран (4:3)</PresentationFormat>
  <Paragraphs>95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МБДОУ детский сад «Аленушка» Боковского района </vt:lpstr>
      <vt:lpstr> «НА ЗАРЯДКУ – СТАНОВИСЬ!»</vt:lpstr>
      <vt:lpstr>«НА ЗАРЯДКУ – СТАНОВИСЬ!»</vt:lpstr>
      <vt:lpstr>Слайд 4</vt:lpstr>
      <vt:lpstr>Слайд 5</vt:lpstr>
      <vt:lpstr>Практическое занятие «Витамины я люблю»</vt:lpstr>
      <vt:lpstr>Театрализованная деятельность « Нас излечит, исцелит добрый доктор Айболит» </vt:lpstr>
      <vt:lpstr>Комплекс упражнений Для детей 5 - 6 лет</vt:lpstr>
      <vt:lpstr>Комплекс упражнений Для детей 5 -6 лет</vt:lpstr>
      <vt:lpstr>Слайд 10</vt:lpstr>
      <vt:lpstr>Комплекс упражнений Для детей 5 - 6 лет</vt:lpstr>
      <vt:lpstr>КОМПЛЕКС УПРАЖНЕНИЙ Для детей 6-7 лет</vt:lpstr>
      <vt:lpstr>КОМПЛЕКС УПРАЖНЕНИЙ Для детей 6-7 лет</vt:lpstr>
      <vt:lpstr>КОМПЛЕКС УПРАЖНЕНИЙ Для детей 6-7 лет</vt:lpstr>
      <vt:lpstr>КОМПЛЕКС УПРАЖНЕНИЙ Для детей 6-7 лет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Елена</cp:lastModifiedBy>
  <cp:revision>78</cp:revision>
  <dcterms:created xsi:type="dcterms:W3CDTF">2015-02-18T15:10:51Z</dcterms:created>
  <dcterms:modified xsi:type="dcterms:W3CDTF">2015-04-08T08:05:53Z</dcterms:modified>
</cp:coreProperties>
</file>